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C78901-1B21-D3FF-599E-44222B9778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UNEMPLOYMENT IN CZECHIA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DEB113E-C92A-8D1B-B07D-18E318455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166113"/>
            <a:ext cx="6801612" cy="1239894"/>
          </a:xfrm>
        </p:spPr>
        <p:txBody>
          <a:bodyPr/>
          <a:lstStyle/>
          <a:p>
            <a:r>
              <a:rPr lang="cs-CZ" dirty="0"/>
              <a:t>Jiří Folwarczný, Nikol </a:t>
            </a:r>
            <a:r>
              <a:rPr lang="cs-CZ" dirty="0" err="1"/>
              <a:t>Masláková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35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36E926-166E-8565-9CC4-20C91888C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8967"/>
            <a:ext cx="7729728" cy="1188720"/>
          </a:xfrm>
        </p:spPr>
        <p:txBody>
          <a:bodyPr>
            <a:normAutofit/>
          </a:bodyPr>
          <a:lstStyle/>
          <a:p>
            <a:r>
              <a:rPr lang="cs-CZ" sz="4000" dirty="0"/>
              <a:t>In </a:t>
            </a:r>
            <a:r>
              <a:rPr lang="cs-CZ" sz="4000" dirty="0" err="1"/>
              <a:t>general</a:t>
            </a:r>
            <a:endParaRPr lang="cs-CZ" sz="4000" dirty="0"/>
          </a:p>
        </p:txBody>
      </p:sp>
      <p:grpSp>
        <p:nvGrpSpPr>
          <p:cNvPr id="22" name="Skupina 21">
            <a:extLst>
              <a:ext uri="{FF2B5EF4-FFF2-40B4-BE49-F238E27FC236}">
                <a16:creationId xmlns:a16="http://schemas.microsoft.com/office/drawing/2014/main" id="{08388D7D-5711-9300-037A-F9345491EA4B}"/>
              </a:ext>
            </a:extLst>
          </p:cNvPr>
          <p:cNvGrpSpPr/>
          <p:nvPr/>
        </p:nvGrpSpPr>
        <p:grpSpPr>
          <a:xfrm>
            <a:off x="3394720" y="2095944"/>
            <a:ext cx="5254199" cy="4114556"/>
            <a:chOff x="912458" y="1811045"/>
            <a:chExt cx="5254199" cy="4114556"/>
          </a:xfrm>
        </p:grpSpPr>
        <p:pic>
          <p:nvPicPr>
            <p:cNvPr id="5" name="Obrázek 4">
              <a:extLst>
                <a:ext uri="{FF2B5EF4-FFF2-40B4-BE49-F238E27FC236}">
                  <a16:creationId xmlns:a16="http://schemas.microsoft.com/office/drawing/2014/main" id="{47C7F834-3E1A-B2BF-C0A6-06AE691ED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12458" y="1811045"/>
              <a:ext cx="5254199" cy="4114556"/>
            </a:xfrm>
            <a:prstGeom prst="rect">
              <a:avLst/>
            </a:prstGeom>
          </p:spPr>
        </p:pic>
        <p:sp>
          <p:nvSpPr>
            <p:cNvPr id="6" name="Zástupný obsah 2">
              <a:extLst>
                <a:ext uri="{FF2B5EF4-FFF2-40B4-BE49-F238E27FC236}">
                  <a16:creationId xmlns:a16="http://schemas.microsoft.com/office/drawing/2014/main" id="{57626853-2A1D-B6A7-8DAB-CF90847CF12C}"/>
                </a:ext>
              </a:extLst>
            </p:cNvPr>
            <p:cNvSpPr txBox="1">
              <a:spLocks/>
            </p:cNvSpPr>
            <p:nvPr/>
          </p:nvSpPr>
          <p:spPr>
            <a:xfrm>
              <a:off x="5204673" y="4025078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bg1"/>
                  </a:solidFill>
                </a:rPr>
                <a:t>5,5</a:t>
              </a:r>
            </a:p>
          </p:txBody>
        </p:sp>
        <p:sp>
          <p:nvSpPr>
            <p:cNvPr id="9" name="Zástupný obsah 2">
              <a:extLst>
                <a:ext uri="{FF2B5EF4-FFF2-40B4-BE49-F238E27FC236}">
                  <a16:creationId xmlns:a16="http://schemas.microsoft.com/office/drawing/2014/main" id="{2BE32837-CB10-D170-F98B-9E14A482D8EC}"/>
                </a:ext>
              </a:extLst>
            </p:cNvPr>
            <p:cNvSpPr txBox="1">
              <a:spLocks/>
            </p:cNvSpPr>
            <p:nvPr/>
          </p:nvSpPr>
          <p:spPr>
            <a:xfrm>
              <a:off x="4535953" y="4233225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4,2</a:t>
              </a:r>
            </a:p>
          </p:txBody>
        </p:sp>
        <p:sp>
          <p:nvSpPr>
            <p:cNvPr id="10" name="Zástupný obsah 2">
              <a:extLst>
                <a:ext uri="{FF2B5EF4-FFF2-40B4-BE49-F238E27FC236}">
                  <a16:creationId xmlns:a16="http://schemas.microsoft.com/office/drawing/2014/main" id="{EE70EDF3-5AD1-0E88-F129-23C63360F683}"/>
                </a:ext>
              </a:extLst>
            </p:cNvPr>
            <p:cNvSpPr txBox="1">
              <a:spLocks/>
            </p:cNvSpPr>
            <p:nvPr/>
          </p:nvSpPr>
          <p:spPr>
            <a:xfrm>
              <a:off x="4911409" y="4663119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3,2</a:t>
              </a:r>
            </a:p>
          </p:txBody>
        </p:sp>
        <p:sp>
          <p:nvSpPr>
            <p:cNvPr id="11" name="Zástupný obsah 2">
              <a:extLst>
                <a:ext uri="{FF2B5EF4-FFF2-40B4-BE49-F238E27FC236}">
                  <a16:creationId xmlns:a16="http://schemas.microsoft.com/office/drawing/2014/main" id="{51E219DA-C91E-9449-A799-100DCC9F353E}"/>
                </a:ext>
              </a:extLst>
            </p:cNvPr>
            <p:cNvSpPr txBox="1">
              <a:spLocks/>
            </p:cNvSpPr>
            <p:nvPr/>
          </p:nvSpPr>
          <p:spPr>
            <a:xfrm>
              <a:off x="4242689" y="4844730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4,6</a:t>
              </a:r>
            </a:p>
          </p:txBody>
        </p:sp>
        <p:sp>
          <p:nvSpPr>
            <p:cNvPr id="12" name="Zástupný obsah 2">
              <a:extLst>
                <a:ext uri="{FF2B5EF4-FFF2-40B4-BE49-F238E27FC236}">
                  <a16:creationId xmlns:a16="http://schemas.microsoft.com/office/drawing/2014/main" id="{D7F044A7-1F23-4188-6288-68EF63D4BE00}"/>
                </a:ext>
              </a:extLst>
            </p:cNvPr>
            <p:cNvSpPr txBox="1">
              <a:spLocks/>
            </p:cNvSpPr>
            <p:nvPr/>
          </p:nvSpPr>
          <p:spPr>
            <a:xfrm>
              <a:off x="3393603" y="4454972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3,3</a:t>
              </a:r>
            </a:p>
          </p:txBody>
        </p:sp>
        <p:sp>
          <p:nvSpPr>
            <p:cNvPr id="13" name="Zástupný obsah 2">
              <a:extLst>
                <a:ext uri="{FF2B5EF4-FFF2-40B4-BE49-F238E27FC236}">
                  <a16:creationId xmlns:a16="http://schemas.microsoft.com/office/drawing/2014/main" id="{B15C9D3C-47E4-8366-705F-154D257FF1CC}"/>
                </a:ext>
              </a:extLst>
            </p:cNvPr>
            <p:cNvSpPr txBox="1">
              <a:spLocks/>
            </p:cNvSpPr>
            <p:nvPr/>
          </p:nvSpPr>
          <p:spPr>
            <a:xfrm>
              <a:off x="3860902" y="3972006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3,3</a:t>
              </a:r>
            </a:p>
          </p:txBody>
        </p:sp>
        <p:sp>
          <p:nvSpPr>
            <p:cNvPr id="14" name="Zástupný obsah 2">
              <a:extLst>
                <a:ext uri="{FF2B5EF4-FFF2-40B4-BE49-F238E27FC236}">
                  <a16:creationId xmlns:a16="http://schemas.microsoft.com/office/drawing/2014/main" id="{F2FADB33-EA1C-A246-421D-7337390A2F18}"/>
                </a:ext>
              </a:extLst>
            </p:cNvPr>
            <p:cNvSpPr txBox="1">
              <a:spLocks/>
            </p:cNvSpPr>
            <p:nvPr/>
          </p:nvSpPr>
          <p:spPr>
            <a:xfrm>
              <a:off x="3567638" y="3429000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3,4</a:t>
              </a:r>
            </a:p>
          </p:txBody>
        </p:sp>
        <p:sp>
          <p:nvSpPr>
            <p:cNvPr id="15" name="Zástupný obsah 2">
              <a:extLst>
                <a:ext uri="{FF2B5EF4-FFF2-40B4-BE49-F238E27FC236}">
                  <a16:creationId xmlns:a16="http://schemas.microsoft.com/office/drawing/2014/main" id="{EC53EF92-D948-5632-3556-FF6104314140}"/>
                </a:ext>
              </a:extLst>
            </p:cNvPr>
            <p:cNvSpPr txBox="1">
              <a:spLocks/>
            </p:cNvSpPr>
            <p:nvPr/>
          </p:nvSpPr>
          <p:spPr>
            <a:xfrm>
              <a:off x="2870142" y="4005342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3,3</a:t>
              </a:r>
            </a:p>
          </p:txBody>
        </p:sp>
        <p:sp>
          <p:nvSpPr>
            <p:cNvPr id="16" name="Zástupný obsah 2">
              <a:extLst>
                <a:ext uri="{FF2B5EF4-FFF2-40B4-BE49-F238E27FC236}">
                  <a16:creationId xmlns:a16="http://schemas.microsoft.com/office/drawing/2014/main" id="{0C7DCD45-6508-CE33-7A35-38726A5A25D6}"/>
                </a:ext>
              </a:extLst>
            </p:cNvPr>
            <p:cNvSpPr txBox="1">
              <a:spLocks/>
            </p:cNvSpPr>
            <p:nvPr/>
          </p:nvSpPr>
          <p:spPr>
            <a:xfrm>
              <a:off x="2602489" y="3797195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tx1"/>
                  </a:solidFill>
                </a:rPr>
                <a:t>2,9</a:t>
              </a:r>
            </a:p>
          </p:txBody>
        </p:sp>
        <p:sp>
          <p:nvSpPr>
            <p:cNvPr id="17" name="Zástupný obsah 2">
              <a:extLst>
                <a:ext uri="{FF2B5EF4-FFF2-40B4-BE49-F238E27FC236}">
                  <a16:creationId xmlns:a16="http://schemas.microsoft.com/office/drawing/2014/main" id="{A83D58AC-34F0-D32B-93A4-0A323ABBD711}"/>
                </a:ext>
              </a:extLst>
            </p:cNvPr>
            <p:cNvSpPr txBox="1">
              <a:spLocks/>
            </p:cNvSpPr>
            <p:nvPr/>
          </p:nvSpPr>
          <p:spPr>
            <a:xfrm>
              <a:off x="2426450" y="4735250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3,5</a:t>
              </a:r>
            </a:p>
          </p:txBody>
        </p:sp>
        <p:sp>
          <p:nvSpPr>
            <p:cNvPr id="18" name="Zástupný obsah 2">
              <a:extLst>
                <a:ext uri="{FF2B5EF4-FFF2-40B4-BE49-F238E27FC236}">
                  <a16:creationId xmlns:a16="http://schemas.microsoft.com/office/drawing/2014/main" id="{215D1617-B1B2-F535-5C8C-4D1CE9B2F6B9}"/>
                </a:ext>
              </a:extLst>
            </p:cNvPr>
            <p:cNvSpPr txBox="1">
              <a:spLocks/>
            </p:cNvSpPr>
            <p:nvPr/>
          </p:nvSpPr>
          <p:spPr>
            <a:xfrm>
              <a:off x="1644608" y="4233225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3,2</a:t>
              </a:r>
            </a:p>
          </p:txBody>
        </p:sp>
        <p:sp>
          <p:nvSpPr>
            <p:cNvPr id="19" name="Zástupný obsah 2">
              <a:extLst>
                <a:ext uri="{FF2B5EF4-FFF2-40B4-BE49-F238E27FC236}">
                  <a16:creationId xmlns:a16="http://schemas.microsoft.com/office/drawing/2014/main" id="{809D919B-A973-4448-4451-FC4021241DEA}"/>
                </a:ext>
              </a:extLst>
            </p:cNvPr>
            <p:cNvSpPr txBox="1">
              <a:spLocks/>
            </p:cNvSpPr>
            <p:nvPr/>
          </p:nvSpPr>
          <p:spPr>
            <a:xfrm>
              <a:off x="1330383" y="3615252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4,6</a:t>
              </a:r>
            </a:p>
          </p:txBody>
        </p:sp>
        <p:sp>
          <p:nvSpPr>
            <p:cNvPr id="20" name="Zástupný obsah 2">
              <a:extLst>
                <a:ext uri="{FF2B5EF4-FFF2-40B4-BE49-F238E27FC236}">
                  <a16:creationId xmlns:a16="http://schemas.microsoft.com/office/drawing/2014/main" id="{6F30D25B-3DD0-10C1-95C3-487D65B83270}"/>
                </a:ext>
              </a:extLst>
            </p:cNvPr>
            <p:cNvSpPr txBox="1">
              <a:spLocks/>
            </p:cNvSpPr>
            <p:nvPr/>
          </p:nvSpPr>
          <p:spPr>
            <a:xfrm>
              <a:off x="2981110" y="3023138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tx1"/>
                  </a:solidFill>
                </a:rPr>
                <a:t>4,2</a:t>
              </a:r>
            </a:p>
          </p:txBody>
        </p:sp>
        <p:sp>
          <p:nvSpPr>
            <p:cNvPr id="21" name="Zástupný obsah 2">
              <a:extLst>
                <a:ext uri="{FF2B5EF4-FFF2-40B4-BE49-F238E27FC236}">
                  <a16:creationId xmlns:a16="http://schemas.microsoft.com/office/drawing/2014/main" id="{DDCB4281-988A-B2AF-A5FF-580C320F3D5A}"/>
                </a:ext>
              </a:extLst>
            </p:cNvPr>
            <p:cNvSpPr txBox="1">
              <a:spLocks/>
            </p:cNvSpPr>
            <p:nvPr/>
          </p:nvSpPr>
          <p:spPr>
            <a:xfrm>
              <a:off x="2177407" y="3275434"/>
              <a:ext cx="586528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b="1" dirty="0">
                  <a:solidFill>
                    <a:schemeClr val="bg1"/>
                  </a:solidFill>
                </a:rPr>
                <a:t>6</a:t>
              </a:r>
            </a:p>
          </p:txBody>
        </p:sp>
      </p:grpSp>
      <p:sp>
        <p:nvSpPr>
          <p:cNvPr id="23" name="Šipka: doprava 22">
            <a:extLst>
              <a:ext uri="{FF2B5EF4-FFF2-40B4-BE49-F238E27FC236}">
                <a16:creationId xmlns:a16="http://schemas.microsoft.com/office/drawing/2014/main" id="{C59B7E6F-ABD7-2FC9-ABF1-02C390376195}"/>
              </a:ext>
            </a:extLst>
          </p:cNvPr>
          <p:cNvSpPr/>
          <p:nvPr/>
        </p:nvSpPr>
        <p:spPr>
          <a:xfrm rot="7810182">
            <a:off x="8052948" y="3801096"/>
            <a:ext cx="1045029" cy="44196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Zástupný obsah 2">
            <a:extLst>
              <a:ext uri="{FF2B5EF4-FFF2-40B4-BE49-F238E27FC236}">
                <a16:creationId xmlns:a16="http://schemas.microsoft.com/office/drawing/2014/main" id="{F013F27C-B47D-CECA-5067-F1F30651499F}"/>
              </a:ext>
            </a:extLst>
          </p:cNvPr>
          <p:cNvSpPr txBox="1">
            <a:spLocks/>
          </p:cNvSpPr>
          <p:nvPr/>
        </p:nvSpPr>
        <p:spPr>
          <a:xfrm>
            <a:off x="7725823" y="2971233"/>
            <a:ext cx="2012491" cy="4465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000" b="1" dirty="0" err="1">
                <a:solidFill>
                  <a:schemeClr val="tx1"/>
                </a:solidFill>
              </a:rPr>
              <a:t>That’s</a:t>
            </a:r>
            <a:r>
              <a:rPr lang="cs-CZ" sz="3000" b="1" dirty="0">
                <a:solidFill>
                  <a:schemeClr val="tx1"/>
                </a:solidFill>
              </a:rPr>
              <a:t> </a:t>
            </a:r>
            <a:r>
              <a:rPr lang="cs-CZ" sz="3000" b="1" dirty="0" err="1">
                <a:solidFill>
                  <a:schemeClr val="tx1"/>
                </a:solidFill>
              </a:rPr>
              <a:t>us</a:t>
            </a:r>
            <a:r>
              <a:rPr lang="cs-CZ" sz="3000" b="1" dirty="0">
                <a:solidFill>
                  <a:schemeClr val="tx1"/>
                </a:solidFill>
              </a:rPr>
              <a:t>!</a:t>
            </a:r>
            <a:endParaRPr lang="cs-CZ" sz="3000" b="0" i="0" dirty="0">
              <a:solidFill>
                <a:srgbClr val="444444"/>
              </a:solidFill>
              <a:effectLst/>
              <a:highlight>
                <a:srgbClr val="FFFFFF"/>
              </a:highlight>
              <a:latin typeface="Ubuntu" panose="020B050403060203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5" name="Nadpis 1">
            <a:extLst>
              <a:ext uri="{FF2B5EF4-FFF2-40B4-BE49-F238E27FC236}">
                <a16:creationId xmlns:a16="http://schemas.microsoft.com/office/drawing/2014/main" id="{69A6B829-9B48-F332-6665-538EA0350B8D}"/>
              </a:ext>
            </a:extLst>
          </p:cNvPr>
          <p:cNvSpPr txBox="1">
            <a:spLocks/>
          </p:cNvSpPr>
          <p:nvPr/>
        </p:nvSpPr>
        <p:spPr bwMode="black">
          <a:xfrm>
            <a:off x="4034971" y="1417733"/>
            <a:ext cx="3973699" cy="521405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 err="1"/>
              <a:t>Unemployment</a:t>
            </a:r>
            <a:r>
              <a:rPr lang="cs-CZ" sz="4000" dirty="0"/>
              <a:t> </a:t>
            </a:r>
            <a:r>
              <a:rPr lang="cs-CZ" sz="4000" dirty="0" err="1"/>
              <a:t>rate</a:t>
            </a:r>
            <a:r>
              <a:rPr lang="cs-CZ" sz="4000" dirty="0"/>
              <a:t> in </a:t>
            </a:r>
            <a:r>
              <a:rPr lang="cs-CZ" sz="4000" dirty="0" err="1"/>
              <a:t>percent</a:t>
            </a:r>
            <a:endParaRPr lang="cs-CZ" sz="4000" dirty="0"/>
          </a:p>
        </p:txBody>
      </p:sp>
      <p:pic>
        <p:nvPicPr>
          <p:cNvPr id="27" name="Obrázek 26">
            <a:extLst>
              <a:ext uri="{FF2B5EF4-FFF2-40B4-BE49-F238E27FC236}">
                <a16:creationId xmlns:a16="http://schemas.microsoft.com/office/drawing/2014/main" id="{61EDE0C1-676A-7649-F867-9F4B3F71330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8631"/>
          <a:stretch/>
        </p:blipFill>
        <p:spPr>
          <a:xfrm>
            <a:off x="6520724" y="2095944"/>
            <a:ext cx="5480115" cy="4115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88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2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3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3" grpId="0" animBg="1"/>
      <p:bldP spid="23" grpId="1" animBg="1"/>
      <p:bldP spid="24" grpId="0"/>
      <p:bldP spid="24" grpId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36E926-166E-8565-9CC4-20C91888C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8967"/>
            <a:ext cx="7729728" cy="1188720"/>
          </a:xfrm>
        </p:spPr>
        <p:txBody>
          <a:bodyPr>
            <a:normAutofit/>
          </a:bodyPr>
          <a:lstStyle/>
          <a:p>
            <a:r>
              <a:rPr lang="cs-CZ" sz="4000" dirty="0"/>
              <a:t>In </a:t>
            </a:r>
            <a:r>
              <a:rPr lang="cs-CZ" sz="4000" dirty="0" err="1"/>
              <a:t>general</a:t>
            </a:r>
            <a:endParaRPr lang="cs-CZ" sz="4000" dirty="0"/>
          </a:p>
        </p:txBody>
      </p:sp>
      <p:grpSp>
        <p:nvGrpSpPr>
          <p:cNvPr id="28" name="Skupina 27">
            <a:extLst>
              <a:ext uri="{FF2B5EF4-FFF2-40B4-BE49-F238E27FC236}">
                <a16:creationId xmlns:a16="http://schemas.microsoft.com/office/drawing/2014/main" id="{80A3BBAE-4C5B-7353-D271-A2E9F5595DE1}"/>
              </a:ext>
            </a:extLst>
          </p:cNvPr>
          <p:cNvGrpSpPr/>
          <p:nvPr/>
        </p:nvGrpSpPr>
        <p:grpSpPr>
          <a:xfrm>
            <a:off x="3581264" y="2254068"/>
            <a:ext cx="5029472" cy="3985892"/>
            <a:chOff x="1066528" y="1888309"/>
            <a:chExt cx="5029472" cy="3985892"/>
          </a:xfrm>
        </p:grpSpPr>
        <p:grpSp>
          <p:nvGrpSpPr>
            <p:cNvPr id="26" name="Skupina 25">
              <a:extLst>
                <a:ext uri="{FF2B5EF4-FFF2-40B4-BE49-F238E27FC236}">
                  <a16:creationId xmlns:a16="http://schemas.microsoft.com/office/drawing/2014/main" id="{647BDAD0-80B0-635A-683B-3504FC716C1D}"/>
                </a:ext>
              </a:extLst>
            </p:cNvPr>
            <p:cNvGrpSpPr/>
            <p:nvPr/>
          </p:nvGrpSpPr>
          <p:grpSpPr>
            <a:xfrm>
              <a:off x="1066528" y="1888309"/>
              <a:ext cx="5029472" cy="3985892"/>
              <a:chOff x="491763" y="1914435"/>
              <a:chExt cx="5029472" cy="3985892"/>
            </a:xfrm>
          </p:grpSpPr>
          <p:pic>
            <p:nvPicPr>
              <p:cNvPr id="4" name="Obrázek 3">
                <a:extLst>
                  <a:ext uri="{FF2B5EF4-FFF2-40B4-BE49-F238E27FC236}">
                    <a16:creationId xmlns:a16="http://schemas.microsoft.com/office/drawing/2014/main" id="{AA74CBDE-ABAD-B110-DE82-89A942E17FF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91763" y="1914435"/>
                <a:ext cx="5029472" cy="3985892"/>
              </a:xfrm>
              <a:prstGeom prst="rect">
                <a:avLst/>
              </a:prstGeom>
            </p:spPr>
          </p:pic>
          <p:sp>
            <p:nvSpPr>
              <p:cNvPr id="23" name="Zástupný obsah 2">
                <a:extLst>
                  <a:ext uri="{FF2B5EF4-FFF2-40B4-BE49-F238E27FC236}">
                    <a16:creationId xmlns:a16="http://schemas.microsoft.com/office/drawing/2014/main" id="{B441DF0B-0E70-629D-D79B-E86E7A6ACC5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76911" y="3823323"/>
                <a:ext cx="1066585" cy="4162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cs-CZ" sz="1500" b="1" dirty="0">
                    <a:solidFill>
                      <a:schemeClr val="bg1"/>
                    </a:solidFill>
                  </a:rPr>
                  <a:t>79 900</a:t>
                </a:r>
              </a:p>
            </p:txBody>
          </p:sp>
          <p:sp>
            <p:nvSpPr>
              <p:cNvPr id="24" name="Zástupný obsah 2">
                <a:extLst>
                  <a:ext uri="{FF2B5EF4-FFF2-40B4-BE49-F238E27FC236}">
                    <a16:creationId xmlns:a16="http://schemas.microsoft.com/office/drawing/2014/main" id="{CCBD87BB-E850-B22F-A64A-098C8E5FC1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54650" y="4031470"/>
                <a:ext cx="1066585" cy="4162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cs-CZ" sz="1500" b="1" dirty="0">
                    <a:solidFill>
                      <a:schemeClr val="tx1"/>
                    </a:solidFill>
                  </a:rPr>
                  <a:t>10 856</a:t>
                </a:r>
              </a:p>
            </p:txBody>
          </p:sp>
          <p:sp>
            <p:nvSpPr>
              <p:cNvPr id="25" name="Zástupný obsah 2">
                <a:extLst>
                  <a:ext uri="{FF2B5EF4-FFF2-40B4-BE49-F238E27FC236}">
                    <a16:creationId xmlns:a16="http://schemas.microsoft.com/office/drawing/2014/main" id="{B6B96123-FFCA-7356-57EF-BCC1CB91B7B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19713" y="3361802"/>
                <a:ext cx="1066585" cy="4162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cs-CZ" sz="1500" b="1" dirty="0">
                    <a:solidFill>
                      <a:schemeClr val="tx1"/>
                    </a:solidFill>
                  </a:rPr>
                  <a:t>11 271</a:t>
                </a:r>
              </a:p>
            </p:txBody>
          </p:sp>
        </p:grpSp>
        <p:sp>
          <p:nvSpPr>
            <p:cNvPr id="27" name="Zástupný obsah 2">
              <a:extLst>
                <a:ext uri="{FF2B5EF4-FFF2-40B4-BE49-F238E27FC236}">
                  <a16:creationId xmlns:a16="http://schemas.microsoft.com/office/drawing/2014/main" id="{4224EAAC-24B3-F239-C655-198EE8D9C1DE}"/>
                </a:ext>
              </a:extLst>
            </p:cNvPr>
            <p:cNvSpPr txBox="1">
              <a:spLocks/>
            </p:cNvSpPr>
            <p:nvPr/>
          </p:nvSpPr>
          <p:spPr>
            <a:xfrm>
              <a:off x="1321607" y="3646982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tx1"/>
                  </a:solidFill>
                </a:rPr>
                <a:t>5 740</a:t>
              </a:r>
            </a:p>
          </p:txBody>
        </p:sp>
      </p:grpSp>
      <p:sp>
        <p:nvSpPr>
          <p:cNvPr id="29" name="Nadpis 1">
            <a:extLst>
              <a:ext uri="{FF2B5EF4-FFF2-40B4-BE49-F238E27FC236}">
                <a16:creationId xmlns:a16="http://schemas.microsoft.com/office/drawing/2014/main" id="{F77DAD68-CE45-7E7E-C1D9-C1FFC5C1E671}"/>
              </a:ext>
            </a:extLst>
          </p:cNvPr>
          <p:cNvSpPr txBox="1">
            <a:spLocks/>
          </p:cNvSpPr>
          <p:nvPr/>
        </p:nvSpPr>
        <p:spPr bwMode="black">
          <a:xfrm>
            <a:off x="4034971" y="1417733"/>
            <a:ext cx="3973699" cy="521405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 err="1"/>
              <a:t>Number</a:t>
            </a:r>
            <a:r>
              <a:rPr lang="cs-CZ" sz="4000" dirty="0"/>
              <a:t> </a:t>
            </a:r>
            <a:r>
              <a:rPr lang="cs-CZ" sz="4000" dirty="0" err="1"/>
              <a:t>of</a:t>
            </a:r>
            <a:r>
              <a:rPr lang="cs-CZ" sz="4000" dirty="0"/>
              <a:t> </a:t>
            </a:r>
            <a:r>
              <a:rPr lang="cs-CZ" sz="4000" dirty="0" err="1"/>
              <a:t>vacancies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48121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36E926-166E-8565-9CC4-20C91888C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8967"/>
            <a:ext cx="7729728" cy="1188720"/>
          </a:xfrm>
        </p:spPr>
        <p:txBody>
          <a:bodyPr>
            <a:normAutofit/>
          </a:bodyPr>
          <a:lstStyle/>
          <a:p>
            <a:r>
              <a:rPr lang="cs-CZ" sz="4000" dirty="0"/>
              <a:t>In </a:t>
            </a:r>
            <a:r>
              <a:rPr lang="cs-CZ" sz="4000" dirty="0" err="1"/>
              <a:t>general</a:t>
            </a:r>
            <a:endParaRPr lang="cs-CZ" sz="4000" dirty="0"/>
          </a:p>
        </p:txBody>
      </p:sp>
      <p:sp>
        <p:nvSpPr>
          <p:cNvPr id="29" name="Nadpis 1">
            <a:extLst>
              <a:ext uri="{FF2B5EF4-FFF2-40B4-BE49-F238E27FC236}">
                <a16:creationId xmlns:a16="http://schemas.microsoft.com/office/drawing/2014/main" id="{F77DAD68-CE45-7E7E-C1D9-C1FFC5C1E671}"/>
              </a:ext>
            </a:extLst>
          </p:cNvPr>
          <p:cNvSpPr txBox="1">
            <a:spLocks/>
          </p:cNvSpPr>
          <p:nvPr/>
        </p:nvSpPr>
        <p:spPr bwMode="black">
          <a:xfrm>
            <a:off x="3428730" y="1407687"/>
            <a:ext cx="5334537" cy="521405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 err="1"/>
              <a:t>Youth</a:t>
            </a:r>
            <a:r>
              <a:rPr lang="cs-CZ" sz="4000" dirty="0"/>
              <a:t> (15-24) </a:t>
            </a:r>
            <a:r>
              <a:rPr lang="cs-CZ" sz="4000" dirty="0" err="1"/>
              <a:t>unemployment</a:t>
            </a:r>
            <a:r>
              <a:rPr lang="cs-CZ" sz="4000" dirty="0"/>
              <a:t> </a:t>
            </a:r>
            <a:r>
              <a:rPr lang="cs-CZ" sz="4000" dirty="0" err="1"/>
              <a:t>rate</a:t>
            </a:r>
            <a:r>
              <a:rPr lang="cs-CZ" sz="4000" dirty="0"/>
              <a:t> in </a:t>
            </a:r>
            <a:r>
              <a:rPr lang="cs-CZ" sz="4000" dirty="0" err="1"/>
              <a:t>percent</a:t>
            </a:r>
            <a:endParaRPr lang="cs-CZ" sz="4000" dirty="0"/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062FCF49-3F5E-1B20-60E7-22862B32CF61}"/>
              </a:ext>
            </a:extLst>
          </p:cNvPr>
          <p:cNvGrpSpPr/>
          <p:nvPr/>
        </p:nvGrpSpPr>
        <p:grpSpPr>
          <a:xfrm>
            <a:off x="3893865" y="2077485"/>
            <a:ext cx="4404269" cy="4449589"/>
            <a:chOff x="3893865" y="2077485"/>
            <a:chExt cx="4404269" cy="4449589"/>
          </a:xfrm>
        </p:grpSpPr>
        <p:pic>
          <p:nvPicPr>
            <p:cNvPr id="1026" name="Picture 2" descr="Youth unemployment rate in Europe 2023 : r/europe">
              <a:extLst>
                <a:ext uri="{FF2B5EF4-FFF2-40B4-BE49-F238E27FC236}">
                  <a16:creationId xmlns:a16="http://schemas.microsoft.com/office/drawing/2014/main" id="{054B4873-1FEA-E623-6D18-CCCC000888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3865" y="2077485"/>
              <a:ext cx="4404269" cy="44495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Zástupný obsah 2">
              <a:extLst>
                <a:ext uri="{FF2B5EF4-FFF2-40B4-BE49-F238E27FC236}">
                  <a16:creationId xmlns:a16="http://schemas.microsoft.com/office/drawing/2014/main" id="{2DFCA547-A9B4-0542-F27F-2FBF472DE295}"/>
                </a:ext>
              </a:extLst>
            </p:cNvPr>
            <p:cNvSpPr txBox="1">
              <a:spLocks/>
            </p:cNvSpPr>
            <p:nvPr/>
          </p:nvSpPr>
          <p:spPr>
            <a:xfrm>
              <a:off x="6311888" y="4790006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bg1"/>
                  </a:solidFill>
                </a:rPr>
                <a:t>8,4</a:t>
              </a:r>
            </a:p>
          </p:txBody>
        </p:sp>
        <p:sp>
          <p:nvSpPr>
            <p:cNvPr id="7" name="Zástupný obsah 2">
              <a:extLst>
                <a:ext uri="{FF2B5EF4-FFF2-40B4-BE49-F238E27FC236}">
                  <a16:creationId xmlns:a16="http://schemas.microsoft.com/office/drawing/2014/main" id="{7E55D630-584C-1550-50AA-2229224C53AA}"/>
                </a:ext>
              </a:extLst>
            </p:cNvPr>
            <p:cNvSpPr txBox="1">
              <a:spLocks/>
            </p:cNvSpPr>
            <p:nvPr/>
          </p:nvSpPr>
          <p:spPr>
            <a:xfrm>
              <a:off x="4835785" y="5726178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bg1"/>
                  </a:solidFill>
                </a:rPr>
                <a:t>27,9</a:t>
              </a:r>
            </a:p>
          </p:txBody>
        </p:sp>
        <p:sp>
          <p:nvSpPr>
            <p:cNvPr id="8" name="Zástupný obsah 2">
              <a:extLst>
                <a:ext uri="{FF2B5EF4-FFF2-40B4-BE49-F238E27FC236}">
                  <a16:creationId xmlns:a16="http://schemas.microsoft.com/office/drawing/2014/main" id="{66AA6F36-2AA2-8451-A185-06D530354B23}"/>
                </a:ext>
              </a:extLst>
            </p:cNvPr>
            <p:cNvSpPr txBox="1">
              <a:spLocks/>
            </p:cNvSpPr>
            <p:nvPr/>
          </p:nvSpPr>
          <p:spPr>
            <a:xfrm>
              <a:off x="5392227" y="5133429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tx1"/>
                  </a:solidFill>
                </a:rPr>
                <a:t>17</a:t>
              </a:r>
            </a:p>
          </p:txBody>
        </p:sp>
        <p:sp>
          <p:nvSpPr>
            <p:cNvPr id="9" name="Zástupný obsah 2">
              <a:extLst>
                <a:ext uri="{FF2B5EF4-FFF2-40B4-BE49-F238E27FC236}">
                  <a16:creationId xmlns:a16="http://schemas.microsoft.com/office/drawing/2014/main" id="{DFEA1088-6FC0-BF97-ED25-DF3AA774B728}"/>
                </a:ext>
              </a:extLst>
            </p:cNvPr>
            <p:cNvSpPr txBox="1">
              <a:spLocks/>
            </p:cNvSpPr>
            <p:nvPr/>
          </p:nvSpPr>
          <p:spPr>
            <a:xfrm>
              <a:off x="6676740" y="3431710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tx1"/>
                  </a:solidFill>
                </a:rPr>
                <a:t>17,6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920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36E926-166E-8565-9CC4-20C91888C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8967"/>
            <a:ext cx="7729728" cy="1188720"/>
          </a:xfrm>
        </p:spPr>
        <p:txBody>
          <a:bodyPr>
            <a:normAutofit/>
          </a:bodyPr>
          <a:lstStyle/>
          <a:p>
            <a:r>
              <a:rPr lang="cs-CZ" sz="4000" dirty="0"/>
              <a:t>In </a:t>
            </a:r>
            <a:r>
              <a:rPr lang="cs-CZ" sz="4000" dirty="0" err="1"/>
              <a:t>our</a:t>
            </a:r>
            <a:r>
              <a:rPr lang="cs-CZ" sz="4000" dirty="0"/>
              <a:t> region</a:t>
            </a:r>
          </a:p>
        </p:txBody>
      </p:sp>
      <p:sp>
        <p:nvSpPr>
          <p:cNvPr id="29" name="Nadpis 1">
            <a:extLst>
              <a:ext uri="{FF2B5EF4-FFF2-40B4-BE49-F238E27FC236}">
                <a16:creationId xmlns:a16="http://schemas.microsoft.com/office/drawing/2014/main" id="{F77DAD68-CE45-7E7E-C1D9-C1FFC5C1E671}"/>
              </a:ext>
            </a:extLst>
          </p:cNvPr>
          <p:cNvSpPr txBox="1">
            <a:spLocks/>
          </p:cNvSpPr>
          <p:nvPr/>
        </p:nvSpPr>
        <p:spPr bwMode="black">
          <a:xfrm>
            <a:off x="3685176" y="1407687"/>
            <a:ext cx="4821646" cy="521405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 err="1"/>
              <a:t>Unemployment</a:t>
            </a:r>
            <a:r>
              <a:rPr lang="cs-CZ" sz="4000" dirty="0"/>
              <a:t> </a:t>
            </a:r>
            <a:r>
              <a:rPr lang="cs-CZ" sz="4000"/>
              <a:t>rate </a:t>
            </a:r>
            <a:r>
              <a:rPr lang="cs-CZ" sz="4000" dirty="0"/>
              <a:t>in </a:t>
            </a:r>
            <a:r>
              <a:rPr lang="cs-CZ" sz="4000" dirty="0" err="1"/>
              <a:t>percent</a:t>
            </a:r>
            <a:endParaRPr lang="cs-CZ" sz="4000" dirty="0"/>
          </a:p>
        </p:txBody>
      </p: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352C3FF0-D5F9-6F96-E9E2-90A29395D880}"/>
              </a:ext>
            </a:extLst>
          </p:cNvPr>
          <p:cNvGrpSpPr/>
          <p:nvPr/>
        </p:nvGrpSpPr>
        <p:grpSpPr>
          <a:xfrm>
            <a:off x="3856410" y="2321773"/>
            <a:ext cx="4924442" cy="3726016"/>
            <a:chOff x="3685176" y="2282897"/>
            <a:chExt cx="4924442" cy="3726016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6E432E3D-411C-2B8A-4996-6185FB437F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5176" y="2282897"/>
              <a:ext cx="4924442" cy="3726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Zástupný obsah 2">
              <a:extLst>
                <a:ext uri="{FF2B5EF4-FFF2-40B4-BE49-F238E27FC236}">
                  <a16:creationId xmlns:a16="http://schemas.microsoft.com/office/drawing/2014/main" id="{3061F261-C1D6-C979-747A-9D3C8CC62700}"/>
                </a:ext>
              </a:extLst>
            </p:cNvPr>
            <p:cNvSpPr txBox="1">
              <a:spLocks/>
            </p:cNvSpPr>
            <p:nvPr/>
          </p:nvSpPr>
          <p:spPr>
            <a:xfrm>
              <a:off x="7223972" y="4111069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bg1"/>
                  </a:solidFill>
                </a:rPr>
                <a:t>8,16</a:t>
              </a:r>
            </a:p>
          </p:txBody>
        </p:sp>
        <p:sp>
          <p:nvSpPr>
            <p:cNvPr id="4" name="Zástupný obsah 2">
              <a:extLst>
                <a:ext uri="{FF2B5EF4-FFF2-40B4-BE49-F238E27FC236}">
                  <a16:creationId xmlns:a16="http://schemas.microsoft.com/office/drawing/2014/main" id="{7A1B3609-3051-C38C-2BE9-2BD9301C2B72}"/>
                </a:ext>
              </a:extLst>
            </p:cNvPr>
            <p:cNvSpPr txBox="1">
              <a:spLocks/>
            </p:cNvSpPr>
            <p:nvPr/>
          </p:nvSpPr>
          <p:spPr>
            <a:xfrm>
              <a:off x="7376374" y="4643697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bg1"/>
                  </a:solidFill>
                </a:rPr>
                <a:t>3,53</a:t>
              </a:r>
            </a:p>
          </p:txBody>
        </p:sp>
        <p:sp>
          <p:nvSpPr>
            <p:cNvPr id="6" name="Zástupný obsah 2">
              <a:extLst>
                <a:ext uri="{FF2B5EF4-FFF2-40B4-BE49-F238E27FC236}">
                  <a16:creationId xmlns:a16="http://schemas.microsoft.com/office/drawing/2014/main" id="{06239D54-E28C-858C-AC6F-2464A9DF768B}"/>
                </a:ext>
              </a:extLst>
            </p:cNvPr>
            <p:cNvSpPr txBox="1">
              <a:spLocks/>
            </p:cNvSpPr>
            <p:nvPr/>
          </p:nvSpPr>
          <p:spPr>
            <a:xfrm>
              <a:off x="5908982" y="4544781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bg1"/>
                  </a:solidFill>
                </a:rPr>
                <a:t>3,45</a:t>
              </a:r>
            </a:p>
          </p:txBody>
        </p:sp>
        <p:sp>
          <p:nvSpPr>
            <p:cNvPr id="11" name="Zástupný obsah 2">
              <a:extLst>
                <a:ext uri="{FF2B5EF4-FFF2-40B4-BE49-F238E27FC236}">
                  <a16:creationId xmlns:a16="http://schemas.microsoft.com/office/drawing/2014/main" id="{E40CBD20-8AA2-D23D-C0A0-5A9F9724A1E0}"/>
                </a:ext>
              </a:extLst>
            </p:cNvPr>
            <p:cNvSpPr txBox="1">
              <a:spLocks/>
            </p:cNvSpPr>
            <p:nvPr/>
          </p:nvSpPr>
          <p:spPr>
            <a:xfrm>
              <a:off x="5912568" y="3669571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bg1"/>
                  </a:solidFill>
                </a:rPr>
                <a:t>3,22</a:t>
              </a:r>
            </a:p>
          </p:txBody>
        </p:sp>
        <p:sp>
          <p:nvSpPr>
            <p:cNvPr id="12" name="Zástupný obsah 2">
              <a:extLst>
                <a:ext uri="{FF2B5EF4-FFF2-40B4-BE49-F238E27FC236}">
                  <a16:creationId xmlns:a16="http://schemas.microsoft.com/office/drawing/2014/main" id="{67CBB461-BA09-506C-A7CC-2A90C0AC1930}"/>
                </a:ext>
              </a:extLst>
            </p:cNvPr>
            <p:cNvSpPr txBox="1">
              <a:spLocks/>
            </p:cNvSpPr>
            <p:nvPr/>
          </p:nvSpPr>
          <p:spPr>
            <a:xfrm>
              <a:off x="4122956" y="3801494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bg1"/>
                  </a:solidFill>
                </a:rPr>
                <a:t>7,39</a:t>
              </a:r>
            </a:p>
          </p:txBody>
        </p:sp>
        <p:sp>
          <p:nvSpPr>
            <p:cNvPr id="13" name="Zástupný obsah 2">
              <a:extLst>
                <a:ext uri="{FF2B5EF4-FFF2-40B4-BE49-F238E27FC236}">
                  <a16:creationId xmlns:a16="http://schemas.microsoft.com/office/drawing/2014/main" id="{100373D3-69A6-1467-4E50-7BCEC8F677C1}"/>
                </a:ext>
              </a:extLst>
            </p:cNvPr>
            <p:cNvSpPr txBox="1">
              <a:spLocks/>
            </p:cNvSpPr>
            <p:nvPr/>
          </p:nvSpPr>
          <p:spPr>
            <a:xfrm>
              <a:off x="6569084" y="4086973"/>
              <a:ext cx="1066585" cy="4162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31286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484313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657350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882775" indent="-228600" algn="l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16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cs-CZ" sz="1500" b="1" dirty="0">
                  <a:solidFill>
                    <a:schemeClr val="bg1"/>
                  </a:solidFill>
                </a:rPr>
                <a:t>5,46</a:t>
              </a:r>
            </a:p>
          </p:txBody>
        </p:sp>
      </p:grpSp>
      <p:sp>
        <p:nvSpPr>
          <p:cNvPr id="15" name="Zástupný obsah 2">
            <a:extLst>
              <a:ext uri="{FF2B5EF4-FFF2-40B4-BE49-F238E27FC236}">
                <a16:creationId xmlns:a16="http://schemas.microsoft.com/office/drawing/2014/main" id="{988C1E26-8E6B-85F1-705F-455AFC419AC6}"/>
              </a:ext>
            </a:extLst>
          </p:cNvPr>
          <p:cNvSpPr txBox="1">
            <a:spLocks/>
          </p:cNvSpPr>
          <p:nvPr/>
        </p:nvSpPr>
        <p:spPr>
          <a:xfrm>
            <a:off x="6407872" y="3809236"/>
            <a:ext cx="5638815" cy="4162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500" b="1" dirty="0" err="1">
                <a:solidFill>
                  <a:schemeClr val="tx1"/>
                </a:solidFill>
              </a:rPr>
              <a:t>The</a:t>
            </a:r>
            <a:r>
              <a:rPr lang="cs-CZ" sz="2500" b="1" dirty="0">
                <a:solidFill>
                  <a:schemeClr val="tx1"/>
                </a:solidFill>
              </a:rPr>
              <a:t> </a:t>
            </a:r>
            <a:r>
              <a:rPr lang="cs-CZ" sz="2500" b="1" dirty="0" err="1">
                <a:solidFill>
                  <a:schemeClr val="tx1"/>
                </a:solidFill>
              </a:rPr>
              <a:t>worst</a:t>
            </a:r>
            <a:r>
              <a:rPr lang="cs-CZ" sz="2500" b="1" dirty="0">
                <a:solidFill>
                  <a:schemeClr val="tx1"/>
                </a:solidFill>
              </a:rPr>
              <a:t> in </a:t>
            </a:r>
            <a:r>
              <a:rPr lang="cs-CZ" sz="2500" b="1" dirty="0" err="1">
                <a:solidFill>
                  <a:schemeClr val="tx1"/>
                </a:solidFill>
              </a:rPr>
              <a:t>the</a:t>
            </a:r>
            <a:r>
              <a:rPr lang="cs-CZ" sz="2500" b="1" dirty="0">
                <a:solidFill>
                  <a:schemeClr val="tx1"/>
                </a:solidFill>
              </a:rPr>
              <a:t> country (</a:t>
            </a:r>
            <a:r>
              <a:rPr lang="cs-CZ" sz="2500" b="1" dirty="0" err="1">
                <a:solidFill>
                  <a:schemeClr val="tx1"/>
                </a:solidFill>
              </a:rPr>
              <a:t>yaaay</a:t>
            </a:r>
            <a:r>
              <a:rPr lang="cs-CZ" sz="2500" b="1" dirty="0">
                <a:solidFill>
                  <a:schemeClr val="tx1"/>
                </a:solidFill>
              </a:rPr>
              <a:t> 🎉)</a:t>
            </a:r>
          </a:p>
        </p:txBody>
      </p:sp>
    </p:spTree>
    <p:extLst>
      <p:ext uri="{BB962C8B-B14F-4D97-AF65-F5344CB8AC3E}">
        <p14:creationId xmlns:p14="http://schemas.microsoft.com/office/powerpoint/2010/main" val="210774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-0.18164 0.0060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89" y="30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36E926-166E-8565-9CC4-20C91888C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18967"/>
            <a:ext cx="7729728" cy="1188720"/>
          </a:xfrm>
        </p:spPr>
        <p:txBody>
          <a:bodyPr>
            <a:normAutofit/>
          </a:bodyPr>
          <a:lstStyle/>
          <a:p>
            <a:r>
              <a:rPr lang="cs-CZ" sz="4000" dirty="0"/>
              <a:t>In </a:t>
            </a:r>
            <a:r>
              <a:rPr lang="cs-CZ" sz="4000" dirty="0" err="1"/>
              <a:t>our</a:t>
            </a:r>
            <a:r>
              <a:rPr lang="cs-CZ" sz="4000" dirty="0"/>
              <a:t> region</a:t>
            </a:r>
          </a:p>
        </p:txBody>
      </p:sp>
      <p:sp>
        <p:nvSpPr>
          <p:cNvPr id="29" name="Nadpis 1">
            <a:extLst>
              <a:ext uri="{FF2B5EF4-FFF2-40B4-BE49-F238E27FC236}">
                <a16:creationId xmlns:a16="http://schemas.microsoft.com/office/drawing/2014/main" id="{F77DAD68-CE45-7E7E-C1D9-C1FFC5C1E671}"/>
              </a:ext>
            </a:extLst>
          </p:cNvPr>
          <p:cNvSpPr txBox="1">
            <a:spLocks/>
          </p:cNvSpPr>
          <p:nvPr/>
        </p:nvSpPr>
        <p:spPr bwMode="black">
          <a:xfrm>
            <a:off x="3685176" y="1407687"/>
            <a:ext cx="4821646" cy="521405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dirty="0" err="1"/>
              <a:t>Liberty</a:t>
            </a:r>
            <a:r>
              <a:rPr lang="cs-CZ" sz="4000" dirty="0"/>
              <a:t> </a:t>
            </a:r>
            <a:r>
              <a:rPr lang="cs-CZ" sz="4000" dirty="0" err="1"/>
              <a:t>ostrava</a:t>
            </a:r>
            <a:endParaRPr lang="cs-CZ" sz="4000" dirty="0"/>
          </a:p>
        </p:txBody>
      </p:sp>
      <p:pic>
        <p:nvPicPr>
          <p:cNvPr id="1028" name="Picture 4" descr="REFERENCE – BAS ELEKTRA BRNO, spol. s r.o.">
            <a:extLst>
              <a:ext uri="{FF2B5EF4-FFF2-40B4-BE49-F238E27FC236}">
                <a16:creationId xmlns:a16="http://schemas.microsoft.com/office/drawing/2014/main" id="{A1B4A2BA-F5E0-C7ED-4270-C65229ECC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20" y="3140697"/>
            <a:ext cx="4955634" cy="1974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7E4EA3DA-B1E1-184A-DCD8-5A85EE83E7AF}"/>
              </a:ext>
            </a:extLst>
          </p:cNvPr>
          <p:cNvSpPr txBox="1">
            <a:spLocks/>
          </p:cNvSpPr>
          <p:nvPr/>
        </p:nvSpPr>
        <p:spPr>
          <a:xfrm>
            <a:off x="5727860" y="3220853"/>
            <a:ext cx="6278361" cy="4162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3000" b="1" dirty="0" err="1">
                <a:solidFill>
                  <a:schemeClr val="tx1"/>
                </a:solidFill>
              </a:rPr>
              <a:t>Some</a:t>
            </a:r>
            <a:r>
              <a:rPr lang="cs-CZ" sz="3000" b="1" dirty="0">
                <a:solidFill>
                  <a:schemeClr val="tx1"/>
                </a:solidFill>
              </a:rPr>
              <a:t> </a:t>
            </a:r>
            <a:r>
              <a:rPr lang="cs-CZ" sz="3000" b="1" dirty="0" err="1">
                <a:solidFill>
                  <a:schemeClr val="tx1"/>
                </a:solidFill>
              </a:rPr>
              <a:t>industries</a:t>
            </a:r>
            <a:r>
              <a:rPr lang="cs-CZ" sz="3000" b="1" dirty="0">
                <a:solidFill>
                  <a:schemeClr val="tx1"/>
                </a:solidFill>
              </a:rPr>
              <a:t> (</a:t>
            </a:r>
            <a:r>
              <a:rPr lang="cs-CZ" sz="3000" b="1" dirty="0" err="1">
                <a:solidFill>
                  <a:schemeClr val="tx1"/>
                </a:solidFill>
              </a:rPr>
              <a:t>engineering</a:t>
            </a:r>
            <a:r>
              <a:rPr lang="cs-CZ" sz="3000" b="1" dirty="0">
                <a:solidFill>
                  <a:schemeClr val="tx1"/>
                </a:solidFill>
              </a:rPr>
              <a:t>, </a:t>
            </a:r>
            <a:r>
              <a:rPr lang="cs-CZ" sz="3000" b="1" dirty="0" err="1">
                <a:solidFill>
                  <a:schemeClr val="tx1"/>
                </a:solidFill>
              </a:rPr>
              <a:t>steel</a:t>
            </a:r>
            <a:r>
              <a:rPr lang="cs-CZ" sz="3000" b="1" dirty="0">
                <a:solidFill>
                  <a:schemeClr val="tx1"/>
                </a:solidFill>
              </a:rPr>
              <a:t> </a:t>
            </a:r>
            <a:r>
              <a:rPr lang="cs-CZ" sz="3000" b="1" dirty="0" err="1">
                <a:solidFill>
                  <a:schemeClr val="tx1"/>
                </a:solidFill>
              </a:rPr>
              <a:t>workers</a:t>
            </a:r>
            <a:r>
              <a:rPr lang="cs-CZ" sz="3000" b="1" dirty="0">
                <a:solidFill>
                  <a:schemeClr val="tx1"/>
                </a:solidFill>
              </a:rPr>
              <a:t>) are </a:t>
            </a:r>
            <a:r>
              <a:rPr lang="cs-CZ" sz="3000" b="1" dirty="0" err="1">
                <a:solidFill>
                  <a:schemeClr val="tx1"/>
                </a:solidFill>
              </a:rPr>
              <a:t>going</a:t>
            </a:r>
            <a:r>
              <a:rPr lang="cs-CZ" sz="3000" b="1" dirty="0">
                <a:solidFill>
                  <a:schemeClr val="tx1"/>
                </a:solidFill>
              </a:rPr>
              <a:t> </a:t>
            </a:r>
            <a:r>
              <a:rPr lang="cs-CZ" sz="3000" b="1" dirty="0" err="1">
                <a:solidFill>
                  <a:schemeClr val="tx1"/>
                </a:solidFill>
              </a:rPr>
              <a:t>into</a:t>
            </a:r>
            <a:r>
              <a:rPr lang="cs-CZ" sz="3000" b="1" dirty="0">
                <a:solidFill>
                  <a:schemeClr val="tx1"/>
                </a:solidFill>
              </a:rPr>
              <a:t> </a:t>
            </a:r>
            <a:r>
              <a:rPr lang="cs-CZ" sz="3000" b="1" dirty="0" err="1">
                <a:solidFill>
                  <a:schemeClr val="tx1"/>
                </a:solidFill>
              </a:rPr>
              <a:t>recession</a:t>
            </a:r>
            <a:r>
              <a:rPr lang="cs-CZ" sz="3000" b="1" dirty="0">
                <a:solidFill>
                  <a:schemeClr val="tx1"/>
                </a:solidFill>
              </a:rPr>
              <a:t> -&gt; </a:t>
            </a:r>
            <a:r>
              <a:rPr lang="cs-CZ" sz="3000" b="1" dirty="0" err="1">
                <a:solidFill>
                  <a:schemeClr val="tx1"/>
                </a:solidFill>
              </a:rPr>
              <a:t>people</a:t>
            </a:r>
            <a:r>
              <a:rPr lang="cs-CZ" sz="3000" b="1" dirty="0">
                <a:solidFill>
                  <a:schemeClr val="tx1"/>
                </a:solidFill>
              </a:rPr>
              <a:t> lose </a:t>
            </a:r>
            <a:r>
              <a:rPr lang="cs-CZ" sz="3000" b="1" dirty="0" err="1">
                <a:solidFill>
                  <a:schemeClr val="tx1"/>
                </a:solidFill>
              </a:rPr>
              <a:t>jobs</a:t>
            </a:r>
            <a:r>
              <a:rPr lang="cs-CZ" sz="3000" b="1" dirty="0">
                <a:solidFill>
                  <a:schemeClr val="tx1"/>
                </a:solidFill>
              </a:rPr>
              <a:t>, </a:t>
            </a:r>
            <a:r>
              <a:rPr lang="cs-CZ" sz="3000" b="1" dirty="0" err="1">
                <a:solidFill>
                  <a:schemeClr val="tx1"/>
                </a:solidFill>
              </a:rPr>
              <a:t>retraining</a:t>
            </a:r>
            <a:endParaRPr lang="cs-CZ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42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9" grpId="0" animBg="1"/>
      <p:bldP spid="5" grpId="0"/>
    </p:bldLst>
  </p:timing>
</p:sld>
</file>

<file path=ppt/theme/theme1.xml><?xml version="1.0" encoding="utf-8"?>
<a:theme xmlns:a="http://schemas.openxmlformats.org/drawingml/2006/main" name="Balík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Balík</Template>
  <TotalTime>166</TotalTime>
  <Words>103</Words>
  <Application>Microsoft Office PowerPoint</Application>
  <PresentationFormat>Širokoúhlá obrazovka</PresentationFormat>
  <Paragraphs>43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Ubuntu</vt:lpstr>
      <vt:lpstr>Balík</vt:lpstr>
      <vt:lpstr>UNEMPLOYMENT IN CZECHIA</vt:lpstr>
      <vt:lpstr>In general</vt:lpstr>
      <vt:lpstr>In general</vt:lpstr>
      <vt:lpstr>In general</vt:lpstr>
      <vt:lpstr>In our region</vt:lpstr>
      <vt:lpstr>In our region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Jirka Folwarczný</dc:creator>
  <cp:lastModifiedBy>Jirka Folwarczný</cp:lastModifiedBy>
  <cp:revision>3</cp:revision>
  <dcterms:created xsi:type="dcterms:W3CDTF">2024-07-25T22:21:05Z</dcterms:created>
  <dcterms:modified xsi:type="dcterms:W3CDTF">2024-07-26T14:14:57Z</dcterms:modified>
</cp:coreProperties>
</file>